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0b1e463834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0b1e463834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b7f5b4c17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b7f5b4c17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7cbde02478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7cbde02478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7cbde02478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7cbde0247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b7f5b4c175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b7f5b4c175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8db42f416f_3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8db42f416f_3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7d922be745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7d922be745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7cbde02478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7cbde02478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Paste this into Discord.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7cbde02478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7cbde02478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7d922be745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7d922be745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7d922be745_1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7d922be745_1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8db42f416f_3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8db42f416f_3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0b1e4638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0b1e4638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Take your time on this slide.  We definitely want to encourage students to stay for interviews.</a:t>
            </a:r>
            <a:endParaRPr sz="16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8db42f416f_3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8db42f416f_3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5" name="Google Shape;75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2" name="Google Shape;82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0" name="Google Shape;90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1" name="Google Shape;91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2" name="Google Shape;92;p21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1.xml"/><Relationship Id="rId1" Type="http://schemas.openxmlformats.org/officeDocument/2006/relationships/image" Target="../media/image1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4419600"/>
            <a:ext cx="9144000" cy="7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" name="Google Shape;9;p1"/>
          <p:cNvSpPr txBox="1"/>
          <p:nvPr/>
        </p:nvSpPr>
        <p:spPr>
          <a:xfrm>
            <a:off x="8548658" y="45949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ADADAD"/>
                </a:solidFill>
              </a:rPr>
              <a:t>‹#›</a:t>
            </a:fld>
            <a:endParaRPr sz="1000">
              <a:solidFill>
                <a:srgbClr val="ADADAD"/>
              </a:solidFill>
            </a:endParaRPr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552744" y="4615351"/>
            <a:ext cx="123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29799" y="183424"/>
            <a:ext cx="629600" cy="59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4460248"/>
            <a:ext cx="7423588" cy="663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0" y="4445700"/>
            <a:ext cx="9144000" cy="75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548658" y="45870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519244" y="4594951"/>
            <a:ext cx="123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1700" y="4476662"/>
            <a:ext cx="7056151" cy="6301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randomwordgenerator.com/number.php" TargetMode="External"/><Relationship Id="rId4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forms.gle/MfqaEryiLvXN8hLc8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Closing slides for Regional Directors…</a:t>
            </a:r>
            <a:endParaRPr sz="2000">
              <a:solidFill>
                <a:srgbClr val="FF0000"/>
              </a:solidFill>
            </a:endParaRPr>
          </a:p>
        </p:txBody>
      </p:sp>
      <p:sp>
        <p:nvSpPr>
          <p:cNvPr id="107" name="Google Shape;10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Make these slides your own if you want!   And DELETE this first one.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00"/>
              <a:t>RIght now, the slides match the exact topics listed on the Agenda, but you can play with that too, if you want.</a:t>
            </a:r>
            <a:endParaRPr sz="13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00"/>
              <a:t>@Ben - If your interviews are more like sponsor networking/discussion groups then you’ll want to change the 16:00 lines in the Agenda, and the slide called “Interview Process”.  </a:t>
            </a:r>
            <a:r>
              <a:rPr lang="en" sz="1000"/>
              <a:t>We used this one time: get them to describe their company, their own role, and take questions from students about careers in cyber. Ask about their worst cyber engagement &amp; their best cyber engagement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00"/>
              <a:t>Consider adding a slide after the sponsor logos, to state the order of the sponsors’ talks.  And get agreement from them in advance.</a:t>
            </a:r>
            <a:endParaRPr sz="13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300"/>
              <a:t>NOTE:  some sponsors may ask you to insert their slides here, or flip to PPT.  Hopefully you can </a:t>
            </a:r>
            <a:r>
              <a:rPr lang="en" sz="1300"/>
              <a:t>accommodate</a:t>
            </a:r>
            <a:r>
              <a:rPr lang="en" sz="1300"/>
              <a:t>.</a:t>
            </a:r>
            <a:endParaRPr sz="13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Third Place Team…</a:t>
            </a:r>
            <a:endParaRPr/>
          </a:p>
        </p:txBody>
      </p:sp>
      <p:sp>
        <p:nvSpPr>
          <p:cNvPr id="179" name="Google Shape;179;p34"/>
          <p:cNvSpPr txBox="1"/>
          <p:nvPr>
            <p:ph idx="1" type="body"/>
          </p:nvPr>
        </p:nvSpPr>
        <p:spPr>
          <a:xfrm>
            <a:off x="623400" y="1375000"/>
            <a:ext cx="8520600" cy="55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274320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Team Name			School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Second </a:t>
            </a:r>
            <a:r>
              <a:rPr lang="en"/>
              <a:t>Place Team…</a:t>
            </a:r>
            <a:endParaRPr/>
          </a:p>
        </p:txBody>
      </p:sp>
      <p:sp>
        <p:nvSpPr>
          <p:cNvPr id="185" name="Google Shape;185;p35"/>
          <p:cNvSpPr txBox="1"/>
          <p:nvPr>
            <p:ph idx="1" type="body"/>
          </p:nvPr>
        </p:nvSpPr>
        <p:spPr>
          <a:xfrm>
            <a:off x="623400" y="1375000"/>
            <a:ext cx="8520600" cy="55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274320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Team Name			School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Winning</a:t>
            </a:r>
            <a:r>
              <a:rPr lang="en"/>
              <a:t> Team…</a:t>
            </a:r>
            <a:endParaRPr/>
          </a:p>
        </p:txBody>
      </p:sp>
      <p:sp>
        <p:nvSpPr>
          <p:cNvPr id="191" name="Google Shape;191;p36"/>
          <p:cNvSpPr txBox="1"/>
          <p:nvPr>
            <p:ph idx="1" type="body"/>
          </p:nvPr>
        </p:nvSpPr>
        <p:spPr>
          <a:xfrm>
            <a:off x="623400" y="1375000"/>
            <a:ext cx="8520600" cy="55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274320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Team Name			School</a:t>
            </a: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 Notes</a:t>
            </a:r>
            <a:endParaRPr/>
          </a:p>
        </p:txBody>
      </p:sp>
      <p:sp>
        <p:nvSpPr>
          <p:cNvPr id="197" name="Google Shape;197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</a:t>
            </a:r>
            <a:r>
              <a:rPr lang="en"/>
              <a:t>ore staff - many months work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Challenge Designers:  Chris,  Dmitriy, Matt and Nat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Infrastructure:  Julian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Schools, registration, catering:  Mary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Scoreboard:  Chris		Discord:  Trent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Overall organizing:  Tom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Regional Director:  </a:t>
            </a:r>
            <a:r>
              <a:rPr i="1" lang="en"/>
              <a:t>Yours Truly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Plus </a:t>
            </a:r>
            <a:r>
              <a:rPr b="1" lang="en">
                <a:solidFill>
                  <a:schemeClr val="dk1"/>
                </a:solidFill>
              </a:rPr>
              <a:t>13 more</a:t>
            </a:r>
            <a:r>
              <a:rPr lang="en"/>
              <a:t> local organizers and volunteers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And </a:t>
            </a:r>
            <a:r>
              <a:rPr b="1" lang="en">
                <a:solidFill>
                  <a:schemeClr val="dk1"/>
                </a:solidFill>
              </a:rPr>
              <a:t>37 cyber professionals and support</a:t>
            </a:r>
            <a:r>
              <a:rPr lang="en"/>
              <a:t> from </a:t>
            </a:r>
            <a:br>
              <a:rPr lang="en"/>
            </a:br>
            <a:r>
              <a:rPr lang="en"/>
              <a:t>							All our sponsor companies across Canada!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for Lunch</a:t>
            </a:r>
            <a:r>
              <a:rPr lang="en"/>
              <a:t>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/>
          <p:nvPr>
            <p:ph type="title"/>
          </p:nvPr>
        </p:nvSpPr>
        <p:spPr>
          <a:xfrm>
            <a:off x="311700" y="1130825"/>
            <a:ext cx="8520600" cy="4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Congrats and Thanks to Everyone for Participating Today!</a:t>
            </a:r>
            <a:endParaRPr sz="1700">
              <a:solidFill>
                <a:srgbClr val="FF0000"/>
              </a:solidFill>
            </a:endParaRPr>
          </a:p>
        </p:txBody>
      </p:sp>
      <p:sp>
        <p:nvSpPr>
          <p:cNvPr id="113" name="Google Shape;113;p26"/>
          <p:cNvSpPr txBox="1"/>
          <p:nvPr>
            <p:ph idx="1" type="body"/>
          </p:nvPr>
        </p:nvSpPr>
        <p:spPr>
          <a:xfrm>
            <a:off x="311700" y="1697140"/>
            <a:ext cx="8520600" cy="27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Scores are being tabulated.  Short Awards Ceremony will begin in a few minutes.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Then we proceed to Lunch and Job Interviews!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Remember:  Students from Top Three teams are invited to interviews.</a:t>
            </a:r>
            <a:endParaRPr/>
          </a:p>
          <a:p>
            <a:pPr indent="4572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As well as a few students from non-winning teams.</a:t>
            </a:r>
            <a:endParaRPr/>
          </a:p>
          <a:p>
            <a:pPr indent="457200" lvl="0" marL="91440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chemeClr val="lt1"/>
                </a:highlight>
              </a:rPr>
              <a:t>So stick around!</a:t>
            </a:r>
            <a:r>
              <a:rPr lang="en"/>
              <a:t>  Even if you were not on a winning team.</a:t>
            </a:r>
            <a:endParaRPr/>
          </a:p>
        </p:txBody>
      </p:sp>
      <p:pic>
        <p:nvPicPr>
          <p:cNvPr id="114" name="Google Shape;1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725" y="6"/>
            <a:ext cx="3457500" cy="11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2924" y="160700"/>
            <a:ext cx="2080149" cy="90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6"/>
          <p:cNvSpPr/>
          <p:nvPr/>
        </p:nvSpPr>
        <p:spPr>
          <a:xfrm>
            <a:off x="8222025" y="104200"/>
            <a:ext cx="824100" cy="76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/>
          <p:nvPr>
            <p:ph type="title"/>
          </p:nvPr>
        </p:nvSpPr>
        <p:spPr>
          <a:xfrm>
            <a:off x="311700" y="513425"/>
            <a:ext cx="8520600" cy="3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EA9999"/>
                </a:solidFill>
              </a:rPr>
              <a:t>     </a:t>
            </a:r>
            <a:r>
              <a:rPr b="1" lang="en" sz="1400">
                <a:solidFill>
                  <a:srgbClr val="EA9999"/>
                </a:solidFill>
              </a:rPr>
              <a:t>All times are Eastern Daylight Time	  		</a:t>
            </a:r>
            <a:r>
              <a:rPr b="1" lang="en" sz="1500">
                <a:solidFill>
                  <a:srgbClr val="D9D9D9"/>
                </a:solidFill>
              </a:rPr>
              <a:t>November 5, 2022     11:00 - 18:00</a:t>
            </a:r>
            <a:endParaRPr b="1" sz="1400">
              <a:solidFill>
                <a:srgbClr val="EA99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D9D9D9"/>
                </a:solidFill>
              </a:rPr>
              <a:t>     </a:t>
            </a:r>
            <a:endParaRPr sz="3000">
              <a:solidFill>
                <a:srgbClr val="D9D9D9"/>
              </a:solidFill>
            </a:endParaRPr>
          </a:p>
        </p:txBody>
      </p:sp>
      <p:sp>
        <p:nvSpPr>
          <p:cNvPr id="122" name="Google Shape;122;p27"/>
          <p:cNvSpPr txBox="1"/>
          <p:nvPr>
            <p:ph idx="1" type="body"/>
          </p:nvPr>
        </p:nvSpPr>
        <p:spPr>
          <a:xfrm>
            <a:off x="311700" y="923875"/>
            <a:ext cx="4048200" cy="3416100"/>
          </a:xfrm>
          <a:prstGeom prst="rect">
            <a:avLst/>
          </a:prstGeom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</a:rPr>
              <a:t>11:00	Opening Remarks, Welcome, Instructions</a:t>
            </a:r>
            <a:endParaRPr b="1" sz="13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11:15  Move to Regionals and Hacking begins </a:t>
            </a:r>
            <a:endParaRPr b="1" sz="13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Char char="-"/>
            </a:pPr>
            <a:r>
              <a:rPr lang="en" sz="1200">
                <a:solidFill>
                  <a:srgbClr val="B7B7B7"/>
                </a:solidFill>
              </a:rPr>
              <a:t>Participants notify sponsors as they find each flag.</a:t>
            </a:r>
            <a:endParaRPr sz="1200">
              <a:solidFill>
                <a:srgbClr val="B7B7B7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Char char="-"/>
            </a:pPr>
            <a:r>
              <a:rPr lang="en" sz="1200">
                <a:solidFill>
                  <a:srgbClr val="B7B7B7"/>
                </a:solidFill>
              </a:rPr>
              <a:t>Sponsors confirm flag and explanation, and give students a code for the scoreboard points.</a:t>
            </a:r>
            <a:endParaRPr sz="12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14:45 Scoreboard is frozen.  Hacking continues.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FF"/>
                </a:solidFill>
              </a:rPr>
              <a:t>15:00 Scoreboard closes.  Hacking is over.</a:t>
            </a:r>
            <a:endParaRPr b="1" sz="1300">
              <a:solidFill>
                <a:srgbClr val="FFFFFF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*Sponsor presentations* 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Char char="-"/>
            </a:pPr>
            <a:r>
              <a:rPr lang="en" sz="1200">
                <a:solidFill>
                  <a:srgbClr val="B7B7B7"/>
                </a:solidFill>
              </a:rPr>
              <a:t>Feedback, comments, survey</a:t>
            </a:r>
            <a:endParaRPr sz="1200">
              <a:solidFill>
                <a:srgbClr val="B7B7B7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Char char="-"/>
            </a:pPr>
            <a:r>
              <a:rPr lang="en" sz="1200">
                <a:solidFill>
                  <a:srgbClr val="B7B7B7"/>
                </a:solidFill>
              </a:rPr>
              <a:t>Explain interview process, incl. “</a:t>
            </a:r>
            <a:r>
              <a:rPr lang="en" sz="1200">
                <a:solidFill>
                  <a:schemeClr val="dk1"/>
                </a:solidFill>
              </a:rPr>
              <a:t>extra</a:t>
            </a:r>
            <a:r>
              <a:rPr lang="en" sz="1200">
                <a:solidFill>
                  <a:srgbClr val="B7B7B7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candidates</a:t>
            </a:r>
            <a:r>
              <a:rPr lang="en" sz="1200">
                <a:solidFill>
                  <a:srgbClr val="B7B7B7"/>
                </a:solidFill>
              </a:rPr>
              <a:t>”!</a:t>
            </a:r>
            <a:endParaRPr sz="1200">
              <a:solidFill>
                <a:srgbClr val="B7B7B7"/>
              </a:solidFill>
            </a:endParaRPr>
          </a:p>
        </p:txBody>
      </p:sp>
      <p:sp>
        <p:nvSpPr>
          <p:cNvPr id="123" name="Google Shape;123;p27"/>
          <p:cNvSpPr txBox="1"/>
          <p:nvPr>
            <p:ph idx="1" type="body"/>
          </p:nvPr>
        </p:nvSpPr>
        <p:spPr>
          <a:xfrm>
            <a:off x="4784100" y="923875"/>
            <a:ext cx="4048200" cy="34161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</a:rPr>
              <a:t>15:15  Awards and Recognition</a:t>
            </a:r>
            <a:endParaRPr b="1" sz="14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Char char="-"/>
            </a:pPr>
            <a:r>
              <a:rPr lang="en" sz="1200">
                <a:solidFill>
                  <a:srgbClr val="B7B7B7"/>
                </a:solidFill>
              </a:rPr>
              <a:t>Winners and Prizes and Thank Yous</a:t>
            </a:r>
            <a:endParaRPr sz="12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</a:rPr>
              <a:t>15:30  Break for Food and Drink</a:t>
            </a:r>
            <a:endParaRPr sz="14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*Sponsors invite extra candidates*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200"/>
              <a:buChar char="-"/>
            </a:pPr>
            <a:r>
              <a:rPr lang="en" sz="1200">
                <a:solidFill>
                  <a:srgbClr val="B7B7B7"/>
                </a:solidFill>
              </a:rPr>
              <a:t>Organizers confirm interview schedule</a:t>
            </a:r>
            <a:endParaRPr sz="12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</a:rPr>
              <a:t>16:00  Interviews Begin</a:t>
            </a:r>
            <a:r>
              <a:rPr lang="en" sz="1400">
                <a:solidFill>
                  <a:schemeClr val="dk1"/>
                </a:solidFill>
              </a:rPr>
              <a:t> - 35 minutes each</a:t>
            </a:r>
            <a:endParaRPr sz="14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B7B7B7"/>
                </a:solidFill>
              </a:rPr>
              <a:t>16:00-16:35</a:t>
            </a:r>
            <a:r>
              <a:rPr lang="en" sz="1200">
                <a:solidFill>
                  <a:srgbClr val="B7B7B7"/>
                </a:solidFill>
              </a:rPr>
              <a:t> 	First Interviews</a:t>
            </a:r>
            <a:br>
              <a:rPr lang="en" sz="1200">
                <a:solidFill>
                  <a:srgbClr val="B7B7B7"/>
                </a:solidFill>
              </a:rPr>
            </a:br>
            <a:r>
              <a:rPr lang="en" sz="1200">
                <a:solidFill>
                  <a:srgbClr val="B7B7B7"/>
                </a:solidFill>
              </a:rPr>
              <a:t>	</a:t>
            </a:r>
            <a:r>
              <a:rPr b="1" lang="en" sz="1200">
                <a:solidFill>
                  <a:srgbClr val="B7B7B7"/>
                </a:solidFill>
              </a:rPr>
              <a:t>16:40-17:15</a:t>
            </a:r>
            <a:r>
              <a:rPr lang="en" sz="1200">
                <a:solidFill>
                  <a:srgbClr val="B7B7B7"/>
                </a:solidFill>
              </a:rPr>
              <a:t>  Second Interviews</a:t>
            </a:r>
            <a:endParaRPr sz="1200">
              <a:solidFill>
                <a:srgbClr val="B7B7B7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B7B7B7"/>
                </a:solidFill>
              </a:rPr>
              <a:t>17:20-17:55</a:t>
            </a:r>
            <a:r>
              <a:rPr lang="en" sz="1200">
                <a:solidFill>
                  <a:srgbClr val="B7B7B7"/>
                </a:solidFill>
              </a:rPr>
              <a:t> 	Third Interviews</a:t>
            </a:r>
            <a:endParaRPr sz="12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B7B7B7"/>
                </a:solidFill>
              </a:rPr>
              <a:t>17:55 </a:t>
            </a:r>
            <a:r>
              <a:rPr lang="en" sz="1200">
                <a:solidFill>
                  <a:srgbClr val="B7B7B7"/>
                </a:solidFill>
              </a:rPr>
              <a:t> Sponsors Huddle.  Students wait.</a:t>
            </a:r>
            <a:br>
              <a:rPr lang="en" sz="1200">
                <a:solidFill>
                  <a:srgbClr val="B7B7B7"/>
                </a:solidFill>
              </a:rPr>
            </a:br>
            <a:endParaRPr sz="8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18:00  Sponsors make offers to students 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 </a:t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124" name="Google Shape;1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00" y="9125"/>
            <a:ext cx="1520411" cy="48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7"/>
          <p:cNvSpPr txBox="1"/>
          <p:nvPr/>
        </p:nvSpPr>
        <p:spPr>
          <a:xfrm>
            <a:off x="8166325" y="0"/>
            <a:ext cx="984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Version: 22.11.02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126" name="Google Shape;126;p27"/>
          <p:cNvSpPr txBox="1"/>
          <p:nvPr>
            <p:ph type="title"/>
          </p:nvPr>
        </p:nvSpPr>
        <p:spPr>
          <a:xfrm>
            <a:off x="3171000" y="38150"/>
            <a:ext cx="2802000" cy="5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D9D9D9"/>
                </a:solidFill>
              </a:rPr>
              <a:t>Agenda - Eastern</a:t>
            </a:r>
            <a:endParaRPr sz="2400">
              <a:solidFill>
                <a:srgbClr val="D9D9D9"/>
              </a:solidFill>
            </a:endParaRPr>
          </a:p>
        </p:txBody>
      </p:sp>
      <p:sp>
        <p:nvSpPr>
          <p:cNvPr id="127" name="Google Shape;127;p27"/>
          <p:cNvSpPr txBox="1"/>
          <p:nvPr>
            <p:ph idx="12" type="sldNum"/>
          </p:nvPr>
        </p:nvSpPr>
        <p:spPr>
          <a:xfrm>
            <a:off x="8548658" y="44346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8" name="Google Shape;12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27596" y="307796"/>
            <a:ext cx="413848" cy="39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8"/>
          <p:cNvSpPr txBox="1"/>
          <p:nvPr>
            <p:ph type="title"/>
          </p:nvPr>
        </p:nvSpPr>
        <p:spPr>
          <a:xfrm>
            <a:off x="267275" y="119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Sponsor Presentations </a:t>
            </a:r>
            <a:endParaRPr sz="2300"/>
          </a:p>
        </p:txBody>
      </p:sp>
      <p:sp>
        <p:nvSpPr>
          <p:cNvPr id="134" name="Google Shape;134;p28"/>
          <p:cNvSpPr txBox="1"/>
          <p:nvPr>
            <p:ph idx="1" type="body"/>
          </p:nvPr>
        </p:nvSpPr>
        <p:spPr>
          <a:xfrm>
            <a:off x="148275" y="866825"/>
            <a:ext cx="1836000" cy="30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Leaders in cyber security in Canada.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/>
              <a:t>Funding our fabulous prizes.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/>
              <a:t>Meet with them today!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700">
              <a:solidFill>
                <a:srgbClr val="FF0000"/>
              </a:solidFill>
            </a:endParaRPr>
          </a:p>
        </p:txBody>
      </p:sp>
      <p:sp>
        <p:nvSpPr>
          <p:cNvPr id="135" name="Google Shape;135;p28"/>
          <p:cNvSpPr/>
          <p:nvPr/>
        </p:nvSpPr>
        <p:spPr>
          <a:xfrm>
            <a:off x="0" y="4486275"/>
            <a:ext cx="9144000" cy="74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8"/>
          <p:cNvSpPr/>
          <p:nvPr/>
        </p:nvSpPr>
        <p:spPr>
          <a:xfrm>
            <a:off x="8222025" y="104200"/>
            <a:ext cx="824100" cy="76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7" name="Google Shape;13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1875" y="767999"/>
            <a:ext cx="6868399" cy="335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/>
          <p:cNvSpPr txBox="1"/>
          <p:nvPr>
            <p:ph type="title"/>
          </p:nvPr>
        </p:nvSpPr>
        <p:spPr>
          <a:xfrm>
            <a:off x="267275" y="119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Sponsor Presentations </a:t>
            </a:r>
            <a:endParaRPr sz="2300"/>
          </a:p>
        </p:txBody>
      </p:sp>
      <p:sp>
        <p:nvSpPr>
          <p:cNvPr id="143" name="Google Shape;143;p29"/>
          <p:cNvSpPr txBox="1"/>
          <p:nvPr>
            <p:ph idx="1" type="body"/>
          </p:nvPr>
        </p:nvSpPr>
        <p:spPr>
          <a:xfrm>
            <a:off x="148275" y="866825"/>
            <a:ext cx="5414700" cy="30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Sponsor #1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/>
              <a:t>#2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/>
              <a:t>#3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700">
              <a:solidFill>
                <a:srgbClr val="FF0000"/>
              </a:solidFill>
            </a:endParaRPr>
          </a:p>
        </p:txBody>
      </p:sp>
      <p:sp>
        <p:nvSpPr>
          <p:cNvPr id="144" name="Google Shape;144;p29"/>
          <p:cNvSpPr/>
          <p:nvPr/>
        </p:nvSpPr>
        <p:spPr>
          <a:xfrm>
            <a:off x="0" y="4486275"/>
            <a:ext cx="9144000" cy="74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9"/>
          <p:cNvSpPr/>
          <p:nvPr/>
        </p:nvSpPr>
        <p:spPr>
          <a:xfrm>
            <a:off x="8222025" y="104200"/>
            <a:ext cx="824100" cy="76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4150" y="768000"/>
            <a:ext cx="1333727" cy="65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/>
          <p:nvPr>
            <p:ph type="title"/>
          </p:nvPr>
        </p:nvSpPr>
        <p:spPr>
          <a:xfrm>
            <a:off x="267275" y="119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Prize Draw - EC-Council Essentials Certification</a:t>
            </a:r>
            <a:endParaRPr sz="2300"/>
          </a:p>
        </p:txBody>
      </p:sp>
      <p:sp>
        <p:nvSpPr>
          <p:cNvPr id="152" name="Google Shape;152;p30"/>
          <p:cNvSpPr txBox="1"/>
          <p:nvPr>
            <p:ph idx="1" type="body"/>
          </p:nvPr>
        </p:nvSpPr>
        <p:spPr>
          <a:xfrm>
            <a:off x="148275" y="866825"/>
            <a:ext cx="8785200" cy="34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prize, for 1 person, in each region.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Prize </a:t>
            </a:r>
            <a:r>
              <a:rPr lang="en"/>
              <a:t>draw for EC-Council “Essential Series” of three intro courses (which are free anyway) PLUS 3 exam certificates and certifications ($350 USD value).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Courses are easy</a:t>
            </a:r>
            <a:r>
              <a:rPr lang="en"/>
              <a:t>, but the certifications might be valuable for job applications.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Process:  Assign numbers from 1 to 20 to any students *</a:t>
            </a:r>
            <a:r>
              <a:rPr lang="en">
                <a:solidFill>
                  <a:schemeClr val="dk1"/>
                </a:solidFill>
              </a:rPr>
              <a:t>who will use this prize</a:t>
            </a:r>
            <a:r>
              <a:rPr lang="en"/>
              <a:t>*.</a:t>
            </a:r>
            <a:br>
              <a:rPr lang="en"/>
            </a:br>
            <a:r>
              <a:rPr lang="en"/>
              <a:t> - Students raise their hand to be included in the draw.  Only if they will use the prize.</a:t>
            </a:r>
            <a:br>
              <a:rPr lang="en"/>
            </a:br>
            <a:r>
              <a:rPr lang="en"/>
              <a:t> - Then run a random number generator online to select one winning student.</a:t>
            </a:r>
            <a:br>
              <a:rPr lang="en"/>
            </a:br>
            <a:r>
              <a:rPr lang="en"/>
              <a:t>         Ex: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https://randomwordgenerator.com/number.php</a:t>
            </a:r>
            <a:br>
              <a:rPr lang="en"/>
            </a:br>
            <a:r>
              <a:rPr lang="en"/>
              <a:t> - Send student name to Tom.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53" name="Google Shape;153;p30"/>
          <p:cNvSpPr/>
          <p:nvPr/>
        </p:nvSpPr>
        <p:spPr>
          <a:xfrm>
            <a:off x="0" y="4309775"/>
            <a:ext cx="9144000" cy="919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0"/>
          <p:cNvSpPr/>
          <p:nvPr/>
        </p:nvSpPr>
        <p:spPr>
          <a:xfrm>
            <a:off x="8222025" y="104200"/>
            <a:ext cx="824100" cy="76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6770" y="4410075"/>
            <a:ext cx="4953855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Feedback, Comments and Survey</a:t>
            </a:r>
            <a:endParaRPr/>
          </a:p>
        </p:txBody>
      </p:sp>
      <p:sp>
        <p:nvSpPr>
          <p:cNvPr id="161" name="Google Shape;161;p31"/>
          <p:cNvSpPr txBox="1"/>
          <p:nvPr>
            <p:ph idx="1" type="body"/>
          </p:nvPr>
        </p:nvSpPr>
        <p:spPr>
          <a:xfrm>
            <a:off x="311700" y="9238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While we are tabulating the scores, please take a quick survey.  </a:t>
            </a:r>
            <a:endParaRPr/>
          </a:p>
          <a:p>
            <a:pPr indent="45720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hlink"/>
                </a:solidFill>
                <a:hlinkClick r:id="rId3"/>
              </a:rPr>
              <a:t>https://forms.gle/MfqaEryiLvXN8hLc8</a:t>
            </a:r>
            <a:r>
              <a:rPr lang="en" sz="1200"/>
              <a:t>			</a:t>
            </a:r>
            <a:r>
              <a:rPr lang="en">
                <a:solidFill>
                  <a:srgbClr val="FF0000"/>
                </a:solidFill>
              </a:rPr>
              <a:t>Must p</a:t>
            </a:r>
            <a:r>
              <a:rPr lang="en">
                <a:solidFill>
                  <a:srgbClr val="FF0000"/>
                </a:solidFill>
              </a:rPr>
              <a:t>aste into #announcements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Also, if you are interested in attending a workshop where we walk-through the rest of today’s challenges, please respond inside that survey.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2"/>
          <p:cNvSpPr txBox="1"/>
          <p:nvPr>
            <p:ph type="title"/>
          </p:nvPr>
        </p:nvSpPr>
        <p:spPr>
          <a:xfrm>
            <a:off x="311700" y="343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Interview Process</a:t>
            </a:r>
            <a:endParaRPr/>
          </a:p>
        </p:txBody>
      </p:sp>
      <p:sp>
        <p:nvSpPr>
          <p:cNvPr id="167" name="Google Shape;167;p32"/>
          <p:cNvSpPr txBox="1"/>
          <p:nvPr>
            <p:ph idx="1" type="body"/>
          </p:nvPr>
        </p:nvSpPr>
        <p:spPr>
          <a:xfrm>
            <a:off x="311700" y="916425"/>
            <a:ext cx="8520600" cy="3517800"/>
          </a:xfrm>
          <a:prstGeom prst="rect">
            <a:avLst/>
          </a:prstGeom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While we are tabulating the Winners, please remember: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The top three teams from each region win the right to </a:t>
            </a:r>
            <a:r>
              <a:rPr b="1" lang="en">
                <a:solidFill>
                  <a:srgbClr val="FFFFFF"/>
                </a:solidFill>
              </a:rPr>
              <a:t>a job interview</a:t>
            </a:r>
            <a:r>
              <a:rPr lang="en"/>
              <a:t> with the sponsors 30 minutes from now.  See “Interview Sign-Up” sheet.</a:t>
            </a:r>
            <a:endParaRPr sz="16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If you do not wish to attend, advise the organizer right away, so someone else can get invited in your place.</a:t>
            </a:r>
            <a:endParaRPr b="1"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The sponsors will *also* invite a few select people from non-winning teams to join the open spots in the interviews.</a:t>
            </a:r>
            <a:endParaRPr sz="1400"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So i</a:t>
            </a:r>
            <a:r>
              <a:rPr b="1" lang="en">
                <a:solidFill>
                  <a:schemeClr val="dk1"/>
                </a:solidFill>
              </a:rPr>
              <a:t>f you are hoping for an interview, please hang around!</a:t>
            </a:r>
            <a:endParaRPr b="1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winners are...</a:t>
            </a:r>
            <a:endParaRPr/>
          </a:p>
        </p:txBody>
      </p:sp>
      <p:sp>
        <p:nvSpPr>
          <p:cNvPr id="173" name="Google Shape;173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/>
              <a:t>...</a:t>
            </a:r>
            <a:endParaRPr sz="3000"/>
          </a:p>
        </p:txBody>
      </p:sp>
    </p:spTree>
  </p:cSld>
  <p:clrMapOvr>
    <a:masterClrMapping/>
  </p:clrMapOvr>
  <mc:AlternateContent>
    <mc:Choice Requires="p14">
      <p:transition spd="slow" p14:dur="18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